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3gpp" ContentType="video/3gpp"/>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2075438"/>
  <p:notesSz cx="9144000" cy="6858000"/>
  <p:defaultTextStyle>
    <a:defPPr>
      <a:defRPr lang="en-US"/>
    </a:defPPr>
    <a:lvl1pPr marL="0" algn="l" defTabSz="3594141" rtl="0" eaLnBrk="1" latinLnBrk="0" hangingPunct="1">
      <a:defRPr sz="7075" kern="1200">
        <a:solidFill>
          <a:schemeClr val="tx1"/>
        </a:solidFill>
        <a:latin typeface="+mn-lt"/>
        <a:ea typeface="+mn-ea"/>
        <a:cs typeface="+mn-cs"/>
      </a:defRPr>
    </a:lvl1pPr>
    <a:lvl2pPr marL="1797070" algn="l" defTabSz="3594141" rtl="0" eaLnBrk="1" latinLnBrk="0" hangingPunct="1">
      <a:defRPr sz="7075" kern="1200">
        <a:solidFill>
          <a:schemeClr val="tx1"/>
        </a:solidFill>
        <a:latin typeface="+mn-lt"/>
        <a:ea typeface="+mn-ea"/>
        <a:cs typeface="+mn-cs"/>
      </a:defRPr>
    </a:lvl2pPr>
    <a:lvl3pPr marL="3594141" algn="l" defTabSz="3594141" rtl="0" eaLnBrk="1" latinLnBrk="0" hangingPunct="1">
      <a:defRPr sz="7075" kern="1200">
        <a:solidFill>
          <a:schemeClr val="tx1"/>
        </a:solidFill>
        <a:latin typeface="+mn-lt"/>
        <a:ea typeface="+mn-ea"/>
        <a:cs typeface="+mn-cs"/>
      </a:defRPr>
    </a:lvl3pPr>
    <a:lvl4pPr marL="5391211" algn="l" defTabSz="3594141" rtl="0" eaLnBrk="1" latinLnBrk="0" hangingPunct="1">
      <a:defRPr sz="7075" kern="1200">
        <a:solidFill>
          <a:schemeClr val="tx1"/>
        </a:solidFill>
        <a:latin typeface="+mn-lt"/>
        <a:ea typeface="+mn-ea"/>
        <a:cs typeface="+mn-cs"/>
      </a:defRPr>
    </a:lvl4pPr>
    <a:lvl5pPr marL="7188281" algn="l" defTabSz="3594141" rtl="0" eaLnBrk="1" latinLnBrk="0" hangingPunct="1">
      <a:defRPr sz="7075" kern="1200">
        <a:solidFill>
          <a:schemeClr val="tx1"/>
        </a:solidFill>
        <a:latin typeface="+mn-lt"/>
        <a:ea typeface="+mn-ea"/>
        <a:cs typeface="+mn-cs"/>
      </a:defRPr>
    </a:lvl5pPr>
    <a:lvl6pPr marL="8985352" algn="l" defTabSz="3594141" rtl="0" eaLnBrk="1" latinLnBrk="0" hangingPunct="1">
      <a:defRPr sz="7075" kern="1200">
        <a:solidFill>
          <a:schemeClr val="tx1"/>
        </a:solidFill>
        <a:latin typeface="+mn-lt"/>
        <a:ea typeface="+mn-ea"/>
        <a:cs typeface="+mn-cs"/>
      </a:defRPr>
    </a:lvl6pPr>
    <a:lvl7pPr marL="10782422" algn="l" defTabSz="3594141" rtl="0" eaLnBrk="1" latinLnBrk="0" hangingPunct="1">
      <a:defRPr sz="7075" kern="1200">
        <a:solidFill>
          <a:schemeClr val="tx1"/>
        </a:solidFill>
        <a:latin typeface="+mn-lt"/>
        <a:ea typeface="+mn-ea"/>
        <a:cs typeface="+mn-cs"/>
      </a:defRPr>
    </a:lvl7pPr>
    <a:lvl8pPr marL="12579492" algn="l" defTabSz="3594141" rtl="0" eaLnBrk="1" latinLnBrk="0" hangingPunct="1">
      <a:defRPr sz="7075" kern="1200">
        <a:solidFill>
          <a:schemeClr val="tx1"/>
        </a:solidFill>
        <a:latin typeface="+mn-lt"/>
        <a:ea typeface="+mn-ea"/>
        <a:cs typeface="+mn-cs"/>
      </a:defRPr>
    </a:lvl8pPr>
    <a:lvl9pPr marL="14376563" algn="l" defTabSz="3594141" rtl="0" eaLnBrk="1" latinLnBrk="0" hangingPunct="1">
      <a:defRPr sz="707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6" d="100"/>
          <a:sy n="16" d="100"/>
        </p:scale>
        <p:origin x="13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en-US" smtClean="0"/>
              <a:t>Click to edit Master title style</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C7911F-139C-422F-A9FB-41DA5CDBA2C9}"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232192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C7911F-139C-422F-A9FB-41DA5CDBA2C9}"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77094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C7911F-139C-422F-A9FB-41DA5CDBA2C9}"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150354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C7911F-139C-422F-A9FB-41DA5CDBA2C9}"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400826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en-US" smtClean="0"/>
              <a:t>Click to edit Master title style</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C7911F-139C-422F-A9FB-41DA5CDBA2C9}"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229948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C7911F-139C-422F-A9FB-41DA5CDBA2C9}"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182246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smtClean="0"/>
              <a:t>Edit Master text styles</a:t>
            </a:r>
          </a:p>
        </p:txBody>
      </p:sp>
      <p:sp>
        <p:nvSpPr>
          <p:cNvPr id="4" name="Content Placeholder 3"/>
          <p:cNvSpPr>
            <a:spLocks noGrp="1"/>
          </p:cNvSpPr>
          <p:nvPr>
            <p:ph sz="half" idx="2"/>
          </p:nvPr>
        </p:nvSpPr>
        <p:spPr>
          <a:xfrm>
            <a:off x="2948339" y="11716445"/>
            <a:ext cx="18107995" cy="1723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en-US" smtClean="0"/>
              <a:t>Edit Master text styles</a:t>
            </a:r>
          </a:p>
        </p:txBody>
      </p:sp>
      <p:sp>
        <p:nvSpPr>
          <p:cNvPr id="6" name="Content Placeholder 5"/>
          <p:cNvSpPr>
            <a:spLocks noGrp="1"/>
          </p:cNvSpPr>
          <p:nvPr>
            <p:ph sz="quarter" idx="4"/>
          </p:nvPr>
        </p:nvSpPr>
        <p:spPr>
          <a:xfrm>
            <a:off x="21669408" y="11716445"/>
            <a:ext cx="18197174" cy="17233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C7911F-139C-422F-A9FB-41DA5CDBA2C9}"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149497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7911F-139C-422F-A9FB-41DA5CDBA2C9}"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118112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7911F-139C-422F-A9FB-41DA5CDBA2C9}"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26881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smtClean="0"/>
              <a:t>Click to edit Master title style</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smtClean="0"/>
              <a:t>Edit Master text styles</a:t>
            </a:r>
          </a:p>
        </p:txBody>
      </p:sp>
      <p:sp>
        <p:nvSpPr>
          <p:cNvPr id="5" name="Date Placeholder 4"/>
          <p:cNvSpPr>
            <a:spLocks noGrp="1"/>
          </p:cNvSpPr>
          <p:nvPr>
            <p:ph type="dt" sz="half" idx="10"/>
          </p:nvPr>
        </p:nvSpPr>
        <p:spPr/>
        <p:txBody>
          <a:bodyPr/>
          <a:lstStyle/>
          <a:p>
            <a:fld id="{7DC7911F-139C-422F-A9FB-41DA5CDBA2C9}"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365863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en-US" smtClean="0"/>
              <a:t>Click icon to add picture</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en-US" smtClean="0"/>
              <a:t>Edit Master text styles</a:t>
            </a:r>
          </a:p>
        </p:txBody>
      </p:sp>
      <p:sp>
        <p:nvSpPr>
          <p:cNvPr id="5" name="Date Placeholder 4"/>
          <p:cNvSpPr>
            <a:spLocks noGrp="1"/>
          </p:cNvSpPr>
          <p:nvPr>
            <p:ph type="dt" sz="half" idx="10"/>
          </p:nvPr>
        </p:nvSpPr>
        <p:spPr/>
        <p:txBody>
          <a:bodyPr/>
          <a:lstStyle/>
          <a:p>
            <a:fld id="{7DC7911F-139C-422F-A9FB-41DA5CDBA2C9}"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0136-5076-4101-9986-2744AC60EC53}" type="slidenum">
              <a:rPr lang="en-US" smtClean="0"/>
              <a:t>‹#›</a:t>
            </a:fld>
            <a:endParaRPr lang="en-US"/>
          </a:p>
        </p:txBody>
      </p:sp>
    </p:spTree>
    <p:extLst>
      <p:ext uri="{BB962C8B-B14F-4D97-AF65-F5344CB8AC3E}">
        <p14:creationId xmlns:p14="http://schemas.microsoft.com/office/powerpoint/2010/main" val="62178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7DC7911F-139C-422F-A9FB-41DA5CDBA2C9}" type="datetimeFigureOut">
              <a:rPr lang="en-US" smtClean="0"/>
              <a:t>6/16/2020</a:t>
            </a:fld>
            <a:endParaRPr lang="en-US"/>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275E0136-5076-4101-9986-2744AC60EC53}" type="slidenum">
              <a:rPr lang="en-US" smtClean="0"/>
              <a:t>‹#›</a:t>
            </a:fld>
            <a:endParaRPr lang="en-US"/>
          </a:p>
        </p:txBody>
      </p:sp>
    </p:spTree>
    <p:extLst>
      <p:ext uri="{BB962C8B-B14F-4D97-AF65-F5344CB8AC3E}">
        <p14:creationId xmlns:p14="http://schemas.microsoft.com/office/powerpoint/2010/main" val="3798576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audio" Target="../media/media1.3gpp"/><Relationship Id="rId7" Type="http://schemas.openxmlformats.org/officeDocument/2006/relationships/oleObject" Target="../embeddings/oleObject2.bin"/><Relationship Id="rId2" Type="http://schemas.microsoft.com/office/2007/relationships/media" Target="../media/media1.3gpp"/><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3.png"/><Relationship Id="rId5" Type="http://schemas.openxmlformats.org/officeDocument/2006/relationships/oleObject" Target="../embeddings/oleObject1.bin"/><Relationship Id="rId10" Type="http://schemas.openxmlformats.org/officeDocument/2006/relationships/hyperlink" Target="https://doi.org/10.1186/s12889-018-5964-x" TargetMode="External"/><Relationship Id="rId4" Type="http://schemas.openxmlformats.org/officeDocument/2006/relationships/slideLayout" Target="../slideLayouts/slideLayout1.xml"/><Relationship Id="rId9" Type="http://schemas.openxmlformats.org/officeDocument/2006/relationships/hyperlink" Target="https://doi.org/10.1155/2020/89092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1376" y="563435"/>
            <a:ext cx="30959424" cy="6186309"/>
          </a:xfrm>
          <a:prstGeom prst="rect">
            <a:avLst/>
          </a:prstGeom>
          <a:solidFill>
            <a:srgbClr val="C00000"/>
          </a:solidFill>
        </p:spPr>
        <p:txBody>
          <a:bodyPr wrap="square">
            <a:spAutoFit/>
          </a:bodyPr>
          <a:lstStyle/>
          <a:p>
            <a:pPr algn="just">
              <a:lnSpc>
                <a:spcPct val="150000"/>
              </a:lnSpc>
              <a:spcAft>
                <a:spcPts val="1000"/>
              </a:spcAft>
            </a:pPr>
            <a:r>
              <a:rPr lang="en-US" sz="8800" b="1" dirty="0" smtClean="0">
                <a:solidFill>
                  <a:schemeClr val="bg1"/>
                </a:solidFill>
                <a:effectLst/>
                <a:latin typeface="Helvetica" panose="020B0604020202020204" pitchFamily="34" charset="0"/>
                <a:ea typeface="Calibri" panose="020F0502020204030204" pitchFamily="34" charset="0"/>
                <a:cs typeface="Helvetica" panose="020B0604020202020204" pitchFamily="34" charset="0"/>
              </a:rPr>
              <a:t>Effectiveness of enhanced adherence counseling at achieving viral suppression among virally unsuppressed HIV positive clients in Nasarawa State, Nigeria</a:t>
            </a:r>
            <a:endParaRPr lang="en-US" sz="8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p:txBody>
      </p:sp>
      <p:sp>
        <p:nvSpPr>
          <p:cNvPr id="5" name="Rectangle 4"/>
          <p:cNvSpPr/>
          <p:nvPr/>
        </p:nvSpPr>
        <p:spPr>
          <a:xfrm>
            <a:off x="5921373" y="13317698"/>
            <a:ext cx="15963265" cy="4293483"/>
          </a:xfrm>
          <a:prstGeom prst="rect">
            <a:avLst/>
          </a:prstGeom>
        </p:spPr>
        <p:txBody>
          <a:bodyPr wrap="square">
            <a:spAutoFit/>
          </a:bodyPr>
          <a:lstStyle/>
          <a:p>
            <a:pPr algn="just">
              <a:lnSpc>
                <a:spcPct val="150000"/>
              </a:lnSpc>
              <a:spcAft>
                <a:spcPts val="1000"/>
              </a:spcAft>
            </a:pP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World Health Organisation (WHO) currently recommends periodic assessment of viral loads (at least once a year) in all PLHIV on ART and to achieve viral load suppression in those with high plasma viral loads (≥1000 copies/ml) by addressing the common reasons for it. Thus, WHO recommends that, if the viral load is high, Enhanced Adherence Counseling (EAC) should be carried out, followed by a second/repeated viral load test after 3 months. If the viral load remains high,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virological</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treatment failure is concluded and patient should have a switch in ART regimen. This study was to access the effectiveness of the EAC at achieving viral suppression among the initial virally unsuppressed clients.</a:t>
            </a:r>
            <a:endParaRPr lang="en-US" sz="3600" b="1" dirty="0" smtClean="0">
              <a:effectLst/>
              <a:latin typeface="Helvetica" panose="020B0604020202020204" pitchFamily="34" charset="0"/>
              <a:ea typeface="Calibri" panose="020F0502020204030204" pitchFamily="34" charset="0"/>
              <a:cs typeface="Helvetica" panose="020B0604020202020204" pitchFamily="34" charset="0"/>
            </a:endParaRPr>
          </a:p>
        </p:txBody>
      </p:sp>
      <p:sp>
        <p:nvSpPr>
          <p:cNvPr id="6" name="Rectangle 5"/>
          <p:cNvSpPr/>
          <p:nvPr/>
        </p:nvSpPr>
        <p:spPr>
          <a:xfrm>
            <a:off x="5921370" y="24468714"/>
            <a:ext cx="15963267" cy="4293483"/>
          </a:xfrm>
          <a:prstGeom prst="rect">
            <a:avLst/>
          </a:prstGeom>
        </p:spPr>
        <p:txBody>
          <a:bodyPr wrap="square">
            <a:spAutoFit/>
          </a:bodyPr>
          <a:lstStyle/>
          <a:p>
            <a:pPr algn="just">
              <a:lnSpc>
                <a:spcPct val="150000"/>
              </a:lnSpc>
              <a:spcAft>
                <a:spcPts val="1000"/>
              </a:spcAft>
            </a:pP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67.4% (n=60) of the participants were female with mean average age of 32.3 and average mean unsuppressed viral load result of 52346.33copies/ml.  32.6% (n=29) of the participants were male with mean average age of 36 and average mean unsuppressed viral load result of 86329.59copies/ml. Following the 3-months EAC, the mean average viral load result for the female participants was 161.33copies/ml while that of male was 183.68copies/ml showing effectiveness of the EAC as a tool for achieving viral suppression among the participants. During EAC, most clients reported lack of adequate information on ART during time of enrollment as leading cause for poor adherence on ART.</a:t>
            </a:r>
          </a:p>
        </p:txBody>
      </p:sp>
      <p:sp>
        <p:nvSpPr>
          <p:cNvPr id="7" name="Rectangle 6"/>
          <p:cNvSpPr/>
          <p:nvPr/>
        </p:nvSpPr>
        <p:spPr>
          <a:xfrm>
            <a:off x="25336500" y="14490139"/>
            <a:ext cx="12963684" cy="3093154"/>
          </a:xfrm>
          <a:prstGeom prst="rect">
            <a:avLst/>
          </a:prstGeom>
        </p:spPr>
        <p:txBody>
          <a:bodyPr wrap="square">
            <a:spAutoFit/>
          </a:bodyPr>
          <a:lstStyle/>
          <a:p>
            <a:pPr algn="just">
              <a:lnSpc>
                <a:spcPct val="150000"/>
              </a:lnSpc>
              <a:spcAft>
                <a:spcPts val="1000"/>
              </a:spcAft>
            </a:pP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EAC was seen to be a very effective strategy to ensure viral suppression among virally unsuppressed clients. Adequate counseling was seen to be very crucial especially at time of ART initiation and enrollment to enhance adherence. Healthcare workers especially in PHC should have periodic training to be more effective in conducting EAC.</a:t>
            </a:r>
            <a:endParaRPr lang="en-US" sz="2600" dirty="0">
              <a:effectLst/>
              <a:latin typeface="Rockwell" panose="02060603020205020403" pitchFamily="18" charset="0"/>
              <a:ea typeface="Calibri" panose="020F050202020403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15730301"/>
              </p:ext>
            </p:extLst>
          </p:nvPr>
        </p:nvGraphicFramePr>
        <p:xfrm>
          <a:off x="92075" y="92075"/>
          <a:ext cx="5829300" cy="7543800"/>
        </p:xfrm>
        <a:graphic>
          <a:graphicData uri="http://schemas.openxmlformats.org/presentationml/2006/ole">
            <mc:AlternateContent xmlns:mc="http://schemas.openxmlformats.org/markup-compatibility/2006">
              <mc:Choice xmlns:v="urn:schemas-microsoft-com:vml" Requires="v">
                <p:oleObj spid="_x0000_s1060" name="Acrobat Document" r:id="rId5" imgW="5829298" imgH="7543706" progId="AcroExch.Document.7">
                  <p:embed/>
                </p:oleObj>
              </mc:Choice>
              <mc:Fallback>
                <p:oleObj name="Acrobat Document" r:id="rId5" imgW="5829298" imgH="7543706" progId="AcroExch.Document.7">
                  <p:embed/>
                  <p:pic>
                    <p:nvPicPr>
                      <p:cNvPr id="0" name=""/>
                      <p:cNvPicPr/>
                      <p:nvPr/>
                    </p:nvPicPr>
                    <p:blipFill>
                      <a:blip r:embed="rId6"/>
                      <a:stretch>
                        <a:fillRect/>
                      </a:stretch>
                    </p:blipFill>
                    <p:spPr>
                      <a:xfrm>
                        <a:off x="92075" y="92075"/>
                        <a:ext cx="5829300" cy="7543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85792232"/>
              </p:ext>
            </p:extLst>
          </p:nvPr>
        </p:nvGraphicFramePr>
        <p:xfrm>
          <a:off x="36880800" y="92075"/>
          <a:ext cx="5829300" cy="7543800"/>
        </p:xfrm>
        <a:graphic>
          <a:graphicData uri="http://schemas.openxmlformats.org/presentationml/2006/ole">
            <mc:AlternateContent xmlns:mc="http://schemas.openxmlformats.org/markup-compatibility/2006">
              <mc:Choice xmlns:v="urn:schemas-microsoft-com:vml" Requires="v">
                <p:oleObj spid="_x0000_s1061" name="Acrobat Document" r:id="rId7" imgW="5829298" imgH="7543706" progId="AcroExch.Document.7">
                  <p:embed/>
                </p:oleObj>
              </mc:Choice>
              <mc:Fallback>
                <p:oleObj name="Acrobat Document" r:id="rId7" imgW="5829298" imgH="7543706" progId="AcroExch.Document.7">
                  <p:embed/>
                  <p:pic>
                    <p:nvPicPr>
                      <p:cNvPr id="0" name=""/>
                      <p:cNvPicPr/>
                      <p:nvPr/>
                    </p:nvPicPr>
                    <p:blipFill>
                      <a:blip r:embed="rId8"/>
                      <a:stretch>
                        <a:fillRect/>
                      </a:stretch>
                    </p:blipFill>
                    <p:spPr>
                      <a:xfrm>
                        <a:off x="36880800" y="92075"/>
                        <a:ext cx="5829300" cy="7543800"/>
                      </a:xfrm>
                      <a:prstGeom prst="rect">
                        <a:avLst/>
                      </a:prstGeom>
                    </p:spPr>
                  </p:pic>
                </p:oleObj>
              </mc:Fallback>
            </mc:AlternateContent>
          </a:graphicData>
        </a:graphic>
      </p:graphicFrame>
      <p:sp>
        <p:nvSpPr>
          <p:cNvPr id="12" name="Rectangle 11"/>
          <p:cNvSpPr/>
          <p:nvPr/>
        </p:nvSpPr>
        <p:spPr>
          <a:xfrm>
            <a:off x="5921375" y="6631992"/>
            <a:ext cx="30959423" cy="3831818"/>
          </a:xfrm>
          <a:prstGeom prst="rect">
            <a:avLst/>
          </a:prstGeom>
          <a:solidFill>
            <a:srgbClr val="C00000"/>
          </a:solidFill>
        </p:spPr>
        <p:txBody>
          <a:bodyPr wrap="square">
            <a:spAutoFit/>
          </a:bodyPr>
          <a:lstStyle/>
          <a:p>
            <a:pPr algn="just">
              <a:lnSpc>
                <a:spcPct val="150000"/>
              </a:lnSpc>
              <a:spcAft>
                <a:spcPts val="0"/>
              </a:spcAft>
            </a:pPr>
            <a:r>
              <a:rPr lang="en-US" sz="5400" dirty="0" smtClean="0">
                <a:effectLst/>
                <a:latin typeface="Helvetica" panose="020B0604020202020204" pitchFamily="34" charset="0"/>
                <a:ea typeface="Calibri" panose="020F0502020204030204" pitchFamily="34" charset="0"/>
                <a:cs typeface="Helvetica" panose="020B0604020202020204" pitchFamily="34" charset="0"/>
              </a:rPr>
              <a:t>Emmanuel O. chukwu</a:t>
            </a: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1</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a:t>
            </a: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 </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Christie E. Awunor</a:t>
            </a: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2</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 Ojedokun P. Jacob</a:t>
            </a: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1</a:t>
            </a:r>
            <a:endParaRPr lang="en-US" sz="5400" dirty="0" smtClean="0">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50000"/>
              </a:lnSpc>
              <a:spcAft>
                <a:spcPts val="0"/>
              </a:spcAft>
            </a:pP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1</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Aids Healthcare Foundation, Nursing Unit, Abuja, Nigeria</a:t>
            </a:r>
          </a:p>
          <a:p>
            <a:pPr algn="just">
              <a:lnSpc>
                <a:spcPct val="150000"/>
              </a:lnSpc>
              <a:spcAft>
                <a:spcPts val="0"/>
              </a:spcAft>
            </a:pPr>
            <a:r>
              <a:rPr lang="en-US" sz="5400" baseline="30000" dirty="0" smtClean="0">
                <a:effectLst/>
                <a:latin typeface="Helvetica" panose="020B0604020202020204" pitchFamily="34" charset="0"/>
                <a:ea typeface="Calibri" panose="020F0502020204030204" pitchFamily="34" charset="0"/>
                <a:cs typeface="Helvetica" panose="020B0604020202020204" pitchFamily="34" charset="0"/>
              </a:rPr>
              <a:t>2</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Aids Healthcare Foundation, Nasarawa State Ministry of Health, </a:t>
            </a:r>
            <a:r>
              <a:rPr lang="en-US" sz="5400" dirty="0" err="1" smtClean="0">
                <a:effectLst/>
                <a:latin typeface="Helvetica" panose="020B0604020202020204" pitchFamily="34" charset="0"/>
                <a:ea typeface="Calibri" panose="020F0502020204030204" pitchFamily="34" charset="0"/>
                <a:cs typeface="Helvetica" panose="020B0604020202020204" pitchFamily="34" charset="0"/>
              </a:rPr>
              <a:t>Lafia</a:t>
            </a:r>
            <a:r>
              <a:rPr lang="en-US" sz="5400" dirty="0" smtClean="0">
                <a:effectLst/>
                <a:latin typeface="Helvetica" panose="020B0604020202020204" pitchFamily="34" charset="0"/>
                <a:ea typeface="Calibri" panose="020F0502020204030204" pitchFamily="34" charset="0"/>
                <a:cs typeface="Helvetica" panose="020B0604020202020204" pitchFamily="34" charset="0"/>
              </a:rPr>
              <a:t>, Nigeria</a:t>
            </a:r>
            <a:endParaRPr lang="en-US" sz="54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3" name="Rectangle 12"/>
          <p:cNvSpPr/>
          <p:nvPr/>
        </p:nvSpPr>
        <p:spPr>
          <a:xfrm>
            <a:off x="5921372" y="12753090"/>
            <a:ext cx="15963266" cy="646331"/>
          </a:xfrm>
          <a:prstGeom prst="rect">
            <a:avLst/>
          </a:prstGeom>
          <a:solidFill>
            <a:srgbClr val="C00000"/>
          </a:solidFill>
        </p:spPr>
        <p:txBody>
          <a:bodyPr wrap="square">
            <a:spAutoFit/>
          </a:bodyPr>
          <a:lstStyle/>
          <a:p>
            <a:r>
              <a:rPr lang="en-US" sz="3600" b="1" dirty="0" smtClean="0">
                <a:solidFill>
                  <a:schemeClr val="bg1"/>
                </a:solidFill>
                <a:effectLst/>
                <a:latin typeface="Arial" panose="020B0604020202020204" pitchFamily="34" charset="0"/>
                <a:ea typeface="Calibri" panose="020F0502020204030204" pitchFamily="34" charset="0"/>
              </a:rPr>
              <a:t>Background</a:t>
            </a:r>
            <a:endParaRPr lang="en-US" sz="3600" dirty="0">
              <a:solidFill>
                <a:schemeClr val="bg1"/>
              </a:solidFill>
            </a:endParaRPr>
          </a:p>
        </p:txBody>
      </p:sp>
      <p:sp>
        <p:nvSpPr>
          <p:cNvPr id="14" name="Rectangle 13"/>
          <p:cNvSpPr/>
          <p:nvPr/>
        </p:nvSpPr>
        <p:spPr>
          <a:xfrm>
            <a:off x="5921371" y="18605570"/>
            <a:ext cx="15963267" cy="4293483"/>
          </a:xfrm>
          <a:prstGeom prst="rect">
            <a:avLst/>
          </a:prstGeom>
        </p:spPr>
        <p:txBody>
          <a:bodyPr wrap="square">
            <a:spAutoFit/>
          </a:bodyPr>
          <a:lstStyle/>
          <a:p>
            <a:pPr algn="just">
              <a:lnSpc>
                <a:spcPct val="150000"/>
              </a:lnSpc>
              <a:spcAft>
                <a:spcPts val="1000"/>
              </a:spcAft>
            </a:pP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Retrospective cohort study using routinely collected Programme data of PLHIV who were on ART. 89 participants aged 18-50 years were disproportionately selected for the study using systematic random sampling. The study was conducted in one general hospital and 5 Primary Healthcare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Centres</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(PHC) across Nasarawa State, North Central Nigeria from January to November 2019. The facilities uses a fixed-dose combination once daily pill of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Tenofovir</a:t>
            </a:r>
            <a:r>
              <a:rPr lang="en-US" sz="2600" dirty="0">
                <a:latin typeface="Rockwell" panose="02060603020205020403" pitchFamily="18" charset="0"/>
                <a:ea typeface="Calibri" panose="020F0502020204030204" pitchFamily="34" charset="0"/>
                <a:cs typeface="Times New Roman" panose="02020603050405020304" pitchFamily="18" charset="0"/>
              </a:rPr>
              <a:t> </a:t>
            </a:r>
            <a:r>
              <a:rPr lang="en-US" sz="2600" dirty="0" err="1">
                <a:latin typeface="Rockwell" panose="02060603020205020403" pitchFamily="18" charset="0"/>
                <a:ea typeface="Calibri" panose="020F0502020204030204" pitchFamily="34" charset="0"/>
                <a:cs typeface="Times New Roman" panose="02020603050405020304" pitchFamily="18" charset="0"/>
              </a:rPr>
              <a:t>Disproxil</a:t>
            </a:r>
            <a:r>
              <a:rPr lang="en-US" sz="2600" dirty="0">
                <a:latin typeface="Rockwell" panose="02060603020205020403" pitchFamily="18" charset="0"/>
                <a:ea typeface="Calibri" panose="020F0502020204030204" pitchFamily="34" charset="0"/>
                <a:cs typeface="Times New Roman" panose="02020603050405020304" pitchFamily="18" charset="0"/>
              </a:rPr>
              <a:t> Fumarate </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Lamuvidine</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Efavirenze</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(TDF +3TC+EFV) or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Tenofovir</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Lamuvidine</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 </a:t>
            </a:r>
            <a:r>
              <a:rPr lang="en-US" sz="2600" dirty="0" err="1" smtClean="0">
                <a:effectLst/>
                <a:latin typeface="Rockwell" panose="02060603020205020403" pitchFamily="18" charset="0"/>
                <a:ea typeface="Calibri" panose="020F0502020204030204" pitchFamily="34" charset="0"/>
                <a:cs typeface="Times New Roman" panose="02020603050405020304" pitchFamily="18" charset="0"/>
              </a:rPr>
              <a:t>Dolutegravir</a:t>
            </a:r>
            <a:r>
              <a:rPr lang="en-US" sz="2600" dirty="0" smtClean="0">
                <a:effectLst/>
                <a:latin typeface="Rockwell" panose="02060603020205020403" pitchFamily="18" charset="0"/>
                <a:ea typeface="Calibri" panose="020F0502020204030204" pitchFamily="34" charset="0"/>
                <a:cs typeface="Times New Roman" panose="02020603050405020304" pitchFamily="18" charset="0"/>
              </a:rPr>
              <a:t> (TDF+3TC+DTG) as the preferred first line ART regimen among adult  PLHIV of which all those used for the study were on first line regimen.</a:t>
            </a:r>
            <a:endParaRPr lang="en-US" sz="4000" dirty="0" smtClean="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921373" y="17959239"/>
            <a:ext cx="15963265" cy="646331"/>
          </a:xfrm>
          <a:prstGeom prst="rect">
            <a:avLst/>
          </a:prstGeom>
          <a:solidFill>
            <a:srgbClr val="C00000"/>
          </a:solidFill>
        </p:spPr>
        <p:txBody>
          <a:bodyPr wrap="square">
            <a:spAutoFit/>
          </a:bodyPr>
          <a:lstStyle/>
          <a:p>
            <a:r>
              <a:rPr lang="en-US" sz="3600" b="1" dirty="0" smtClean="0">
                <a:solidFill>
                  <a:schemeClr val="bg1"/>
                </a:solidFill>
                <a:effectLst/>
                <a:latin typeface="Helvetica" panose="020B0604020202020204" pitchFamily="34" charset="0"/>
                <a:ea typeface="Calibri" panose="020F0502020204030204" pitchFamily="34" charset="0"/>
                <a:cs typeface="Helvetica" panose="020B0604020202020204" pitchFamily="34" charset="0"/>
              </a:rPr>
              <a:t>Method</a:t>
            </a:r>
            <a:endParaRPr lang="en-US" sz="3600" dirty="0">
              <a:solidFill>
                <a:schemeClr val="bg1"/>
              </a:solidFill>
            </a:endParaRPr>
          </a:p>
        </p:txBody>
      </p:sp>
      <p:sp>
        <p:nvSpPr>
          <p:cNvPr id="16" name="Rectangle 15"/>
          <p:cNvSpPr/>
          <p:nvPr/>
        </p:nvSpPr>
        <p:spPr>
          <a:xfrm>
            <a:off x="5921370" y="23545384"/>
            <a:ext cx="15963267" cy="923330"/>
          </a:xfrm>
          <a:prstGeom prst="rect">
            <a:avLst/>
          </a:prstGeom>
          <a:solidFill>
            <a:srgbClr val="C00000"/>
          </a:solidFill>
        </p:spPr>
        <p:txBody>
          <a:bodyPr wrap="square">
            <a:spAutoFit/>
          </a:bodyPr>
          <a:lstStyle/>
          <a:p>
            <a:pPr algn="just">
              <a:lnSpc>
                <a:spcPct val="150000"/>
              </a:lnSpc>
              <a:spcAft>
                <a:spcPts val="1000"/>
              </a:spcAft>
            </a:pPr>
            <a:r>
              <a:rPr lang="en-US" sz="3600" b="1" dirty="0" smtClean="0">
                <a:solidFill>
                  <a:schemeClr val="bg1"/>
                </a:solidFill>
                <a:effectLst/>
                <a:latin typeface="Rockwell" panose="02060603020205020403" pitchFamily="18" charset="0"/>
                <a:ea typeface="Calibri" panose="020F0502020204030204" pitchFamily="34" charset="0"/>
                <a:cs typeface="Helvetica" panose="020B0604020202020204" pitchFamily="34" charset="0"/>
              </a:rPr>
              <a:t>Result</a:t>
            </a:r>
            <a:endParaRPr lang="en-US" sz="3600" b="1" dirty="0" smtClean="0">
              <a:solidFill>
                <a:schemeClr val="bg1"/>
              </a:solidFill>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5336500" y="12937756"/>
            <a:ext cx="12963684" cy="923330"/>
          </a:xfrm>
          <a:prstGeom prst="rect">
            <a:avLst/>
          </a:prstGeom>
          <a:solidFill>
            <a:srgbClr val="C00000"/>
          </a:solidFill>
        </p:spPr>
        <p:txBody>
          <a:bodyPr wrap="square">
            <a:spAutoFit/>
          </a:bodyPr>
          <a:lstStyle/>
          <a:p>
            <a:pPr algn="just">
              <a:lnSpc>
                <a:spcPct val="150000"/>
              </a:lnSpc>
              <a:spcAft>
                <a:spcPts val="1000"/>
              </a:spcAft>
            </a:pPr>
            <a:r>
              <a:rPr lang="en-US" sz="3600" b="1" dirty="0" smtClean="0">
                <a:solidFill>
                  <a:schemeClr val="bg1"/>
                </a:solidFill>
                <a:effectLst/>
                <a:latin typeface="Helvetica" panose="020B0604020202020204" pitchFamily="34" charset="0"/>
                <a:ea typeface="Calibri" panose="020F0502020204030204" pitchFamily="34" charset="0"/>
                <a:cs typeface="Helvetica" panose="020B0604020202020204" pitchFamily="34" charset="0"/>
              </a:rPr>
              <a:t>Conclusion</a:t>
            </a:r>
          </a:p>
        </p:txBody>
      </p:sp>
      <p:sp>
        <p:nvSpPr>
          <p:cNvPr id="18" name="Rectangle 17"/>
          <p:cNvSpPr/>
          <p:nvPr/>
        </p:nvSpPr>
        <p:spPr>
          <a:xfrm>
            <a:off x="25315703" y="19286314"/>
            <a:ext cx="12984480" cy="6824945"/>
          </a:xfrm>
          <a:prstGeom prst="rect">
            <a:avLst/>
          </a:prstGeom>
        </p:spPr>
        <p:txBody>
          <a:bodyPr wrap="square">
            <a:spAutoFit/>
          </a:bodyPr>
          <a:lstStyle/>
          <a:p>
            <a:pPr marL="742950" lvl="0" indent="-742950" algn="just">
              <a:lnSpc>
                <a:spcPct val="150000"/>
              </a:lnSpc>
              <a:spcBef>
                <a:spcPts val="1425"/>
              </a:spcBef>
              <a:spcAft>
                <a:spcPts val="1650"/>
              </a:spcAft>
              <a:buAutoNum type="arabicPeriod"/>
            </a:pPr>
            <a:r>
              <a:rPr lang="en-US" sz="2000" dirty="0" err="1" smtClean="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Gedefaw</a:t>
            </a:r>
            <a:r>
              <a:rPr lang="en-US" sz="2000" dirty="0" smtClean="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D. et al (2020) Viral Load Suppression after Enhanced Adherence Counseling and Its Predictors among High Viral Load HIV Seropositive People in North </a:t>
            </a:r>
            <a:r>
              <a:rPr lang="en-US" sz="2000" dirty="0" err="1" smtClean="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Wollo</a:t>
            </a:r>
            <a:r>
              <a:rPr lang="en-US" sz="2000" dirty="0" smtClean="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Zone Public Hospitals, Northeast Ethiopia, 2019: Retrospective Cohort Study. Journal of AIDS Research and Treatment, 2020:1-9.</a:t>
            </a:r>
            <a:r>
              <a:rPr lang="en-US" sz="2000" dirty="0" smtClean="0">
                <a:solidFill>
                  <a:srgbClr val="2E75B6"/>
                </a:solidFill>
                <a:effectLst/>
                <a:latin typeface="Rockwell" panose="02060603020205020403" pitchFamily="18" charset="0"/>
                <a:ea typeface="Calibri" panose="020F0502020204030204" pitchFamily="34" charset="0"/>
                <a:cs typeface="Times New Roman" panose="02020603050405020304" pitchFamily="18" charset="0"/>
              </a:rPr>
              <a:t> </a:t>
            </a:r>
            <a:r>
              <a:rPr lang="en-US" sz="2000" u="sng" dirty="0" smtClean="0">
                <a:solidFill>
                  <a:srgbClr val="2E75B6"/>
                </a:solidFill>
                <a:effectLst/>
                <a:latin typeface="Rockwell" panose="02060603020205020403" pitchFamily="18" charset="0"/>
                <a:ea typeface="Calibri" panose="020F0502020204030204" pitchFamily="34" charset="0"/>
                <a:cs typeface="Arial" panose="020B0604020202020204" pitchFamily="34" charset="0"/>
                <a:hlinkClick r:id="rId9"/>
              </a:rPr>
              <a:t>https://doi.org/10.1155/2020/8909232</a:t>
            </a:r>
            <a:endParaRPr lang="en-US" sz="2000" u="sng" dirty="0" smtClean="0">
              <a:solidFill>
                <a:srgbClr val="2E75B6"/>
              </a:solidFill>
              <a:effectLst/>
              <a:latin typeface="Rockwell" panose="02060603020205020403" pitchFamily="18" charset="0"/>
              <a:ea typeface="Calibri" panose="020F0502020204030204" pitchFamily="34" charset="0"/>
              <a:cs typeface="Arial" panose="020B0604020202020204" pitchFamily="34" charset="0"/>
            </a:endParaRPr>
          </a:p>
          <a:p>
            <a:pPr marL="742950" lvl="0" indent="-742950" algn="just">
              <a:lnSpc>
                <a:spcPct val="150000"/>
              </a:lnSpc>
              <a:spcBef>
                <a:spcPts val="1425"/>
              </a:spcBef>
              <a:spcAft>
                <a:spcPts val="1650"/>
              </a:spcAft>
              <a:buAutoNum type="arabicPeriod"/>
            </a:pPr>
            <a:r>
              <a:rPr lang="en-US" sz="2000" dirty="0" smtClean="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Jane M.S., Rivet A. K., Cynthia R. P. and Robert M. (2008) Strategies for Promoting Adherence to Antiretroviral Therapy: A Review of the Literature. Journal of Current Infectious Disease Report, 10(6):515-521</a:t>
            </a:r>
          </a:p>
          <a:p>
            <a:pPr marL="742950" lvl="0" indent="-742950" algn="just">
              <a:lnSpc>
                <a:spcPct val="150000"/>
              </a:lnSpc>
              <a:spcBef>
                <a:spcPts val="1425"/>
              </a:spcBef>
              <a:spcAft>
                <a:spcPts val="1650"/>
              </a:spcAft>
              <a:buAutoNum type="arabicPeriod"/>
            </a:pPr>
            <a:r>
              <a:rPr lang="en-US" sz="2000" dirty="0" err="1"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Nasuuna</a:t>
            </a:r>
            <a:r>
              <a:rPr lang="en-US" sz="2000" dirty="0"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 E., </a:t>
            </a:r>
            <a:r>
              <a:rPr lang="en-US" sz="2000" dirty="0" err="1"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Kigozi</a:t>
            </a:r>
            <a:r>
              <a:rPr lang="en-US" sz="2000" dirty="0"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 J., </a:t>
            </a:r>
            <a:r>
              <a:rPr lang="en-US" sz="2000" dirty="0" err="1"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Babirye</a:t>
            </a:r>
            <a:r>
              <a:rPr lang="en-US" sz="2000" dirty="0" smtClean="0">
                <a:solidFill>
                  <a:srgbClr val="333333"/>
                </a:solidFill>
                <a:effectLst/>
                <a:latin typeface="Rockwell" panose="02060603020205020403" pitchFamily="18" charset="0"/>
                <a:ea typeface="Calibri" panose="020F0502020204030204" pitchFamily="34" charset="0"/>
                <a:cs typeface="Segoe UI" panose="020B0502040204020203" pitchFamily="34" charset="0"/>
              </a:rPr>
              <a:t>, L. </a:t>
            </a:r>
            <a:r>
              <a:rPr lang="en-US" sz="2000" i="1" dirty="0" smtClean="0">
                <a:effectLst/>
                <a:latin typeface="Rockwell" panose="02060603020205020403" pitchFamily="18" charset="0"/>
                <a:ea typeface="Calibri" panose="020F0502020204030204" pitchFamily="34" charset="0"/>
                <a:cs typeface="Times New Roman" panose="02020603050405020304" pitchFamily="18" charset="0"/>
              </a:rPr>
              <a:t>et al.</a:t>
            </a:r>
            <a:r>
              <a:rPr lang="en-US" sz="2000" dirty="0" smtClean="0">
                <a:effectLst/>
                <a:latin typeface="Rockwell" panose="02060603020205020403" pitchFamily="18" charset="0"/>
                <a:ea typeface="Calibri" panose="020F0502020204030204" pitchFamily="34" charset="0"/>
                <a:cs typeface="Times New Roman" panose="02020603050405020304" pitchFamily="18" charset="0"/>
              </a:rPr>
              <a:t> (2018) Low HIV viral suppression rates following the intensive adherence counseling (IAC) program for children and adolescents with viral failure in public health facilities in Uganda. </a:t>
            </a:r>
            <a:r>
              <a:rPr lang="en-US" sz="2000" i="1" dirty="0" smtClean="0">
                <a:effectLst/>
                <a:latin typeface="Rockwell" panose="02060603020205020403" pitchFamily="18" charset="0"/>
                <a:ea typeface="Calibri" panose="020F0502020204030204" pitchFamily="34" charset="0"/>
                <a:cs typeface="Times New Roman" panose="02020603050405020304" pitchFamily="18" charset="0"/>
              </a:rPr>
              <a:t>BMC Public Health, 18:1048. </a:t>
            </a:r>
            <a:r>
              <a:rPr lang="en-US" sz="2000" i="1" u="sng" dirty="0" smtClean="0">
                <a:solidFill>
                  <a:srgbClr val="0000FF"/>
                </a:solidFill>
                <a:effectLst/>
                <a:latin typeface="Rockwell" panose="02060603020205020403" pitchFamily="18" charset="0"/>
                <a:ea typeface="Calibri" panose="020F0502020204030204" pitchFamily="34" charset="0"/>
                <a:cs typeface="Times New Roman" panose="02020603050405020304" pitchFamily="18" charset="0"/>
                <a:hlinkClick r:id="rId10"/>
              </a:rPr>
              <a:t>https://doi.org/10.1186/s12889-018-5964-x</a:t>
            </a:r>
            <a:r>
              <a:rPr lang="en-US" sz="2000" i="1" dirty="0" smtClean="0">
                <a:effectLst/>
                <a:latin typeface="Rockwell" panose="02060603020205020403" pitchFamily="18" charset="0"/>
                <a:ea typeface="Calibri" panose="020F0502020204030204" pitchFamily="34" charset="0"/>
                <a:cs typeface="Times New Roman" panose="02020603050405020304" pitchFamily="18" charset="0"/>
              </a:rPr>
              <a:t> </a:t>
            </a:r>
          </a:p>
          <a:p>
            <a:pPr marL="742950" lvl="0" indent="-742950" algn="just">
              <a:lnSpc>
                <a:spcPct val="150000"/>
              </a:lnSpc>
              <a:spcBef>
                <a:spcPts val="1425"/>
              </a:spcBef>
              <a:spcAft>
                <a:spcPts val="1650"/>
              </a:spcAft>
              <a:buAutoNum type="arabicPeriod"/>
            </a:pPr>
            <a:r>
              <a:rPr lang="en-US" sz="2000" i="1" kern="1800" dirty="0" smtClean="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rPr>
              <a:t>Talent B. et al (2019) Enhanced adherence counselling and viral load suppression in HIV seropositive patients with an initial high viral load in Harare, Zimbabwe: Operational issues. </a:t>
            </a:r>
            <a:r>
              <a:rPr lang="en-US" sz="2000" i="1" kern="1800" dirty="0" err="1" smtClean="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rPr>
              <a:t>PloS</a:t>
            </a:r>
            <a:r>
              <a:rPr lang="en-US" sz="2000" i="1" kern="1800" dirty="0" smtClean="0">
                <a:solidFill>
                  <a:srgbClr val="000000"/>
                </a:solidFill>
                <a:effectLst/>
                <a:latin typeface="Rockwell" panose="02060603020205020403" pitchFamily="18" charset="0"/>
                <a:ea typeface="Times New Roman" panose="02020603050405020304" pitchFamily="18" charset="0"/>
                <a:cs typeface="Times New Roman" panose="02020603050405020304" pitchFamily="18" charset="0"/>
              </a:rPr>
              <a:t> One, 14(2):e0211326</a:t>
            </a:r>
            <a:endParaRPr lang="en-US" sz="2000" i="1" dirty="0">
              <a:effectLst/>
              <a:latin typeface="Rockwell" panose="02060603020205020403"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25336500" y="18362984"/>
            <a:ext cx="12963683" cy="923330"/>
          </a:xfrm>
          <a:prstGeom prst="rect">
            <a:avLst/>
          </a:prstGeom>
          <a:solidFill>
            <a:srgbClr val="C00000"/>
          </a:solidFill>
        </p:spPr>
        <p:txBody>
          <a:bodyPr wrap="square">
            <a:spAutoFit/>
          </a:bodyPr>
          <a:lstStyle/>
          <a:p>
            <a:pPr algn="just">
              <a:lnSpc>
                <a:spcPct val="150000"/>
              </a:lnSpc>
              <a:spcBef>
                <a:spcPts val="1425"/>
              </a:spcBef>
              <a:spcAft>
                <a:spcPts val="1650"/>
              </a:spcAft>
            </a:pPr>
            <a:r>
              <a:rPr lang="en-US" sz="3600" dirty="0" smtClean="0">
                <a:solidFill>
                  <a:schemeClr val="bg1"/>
                </a:solidFill>
                <a:effectLst/>
                <a:latin typeface="Helvetica" panose="020B0604020202020204" pitchFamily="34" charset="0"/>
                <a:ea typeface="Calibri" panose="020F0502020204030204" pitchFamily="34" charset="0"/>
                <a:cs typeface="Helvetica" panose="020B0604020202020204" pitchFamily="34" charset="0"/>
              </a:rPr>
              <a:t>References</a:t>
            </a:r>
            <a:endParaRPr lang="en-US" sz="36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p:txBody>
      </p:sp>
      <p:pic>
        <p:nvPicPr>
          <p:cNvPr id="2" name="EAC">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30194567" y="28309735"/>
            <a:ext cx="3226752" cy="3226752"/>
          </a:xfrm>
          <a:prstGeom prst="rect">
            <a:avLst/>
          </a:prstGeom>
        </p:spPr>
      </p:pic>
    </p:spTree>
    <p:extLst>
      <p:ext uri="{BB962C8B-B14F-4D97-AF65-F5344CB8AC3E}">
        <p14:creationId xmlns:p14="http://schemas.microsoft.com/office/powerpoint/2010/main" val="665177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15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4238</TotalTime>
  <Words>586</Words>
  <Application>Microsoft Office PowerPoint</Application>
  <PresentationFormat>Custom</PresentationFormat>
  <Paragraphs>17</Paragraphs>
  <Slides>1</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Calibri Light</vt:lpstr>
      <vt:lpstr>Helvetica</vt:lpstr>
      <vt:lpstr>Rockwell</vt:lpstr>
      <vt:lpstr>Segoe UI</vt:lpstr>
      <vt:lpstr>Times New Roman</vt:lpstr>
      <vt:lpstr>Office Theme</vt:lpstr>
      <vt:lpstr>Acrobat Document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Okechukwu Chukwu</dc:creator>
  <cp:lastModifiedBy>Emmanuel Okechukwu Chukwu</cp:lastModifiedBy>
  <cp:revision>16</cp:revision>
  <dcterms:created xsi:type="dcterms:W3CDTF">2020-06-07T19:11:19Z</dcterms:created>
  <dcterms:modified xsi:type="dcterms:W3CDTF">2020-06-16T14:14:41Z</dcterms:modified>
</cp:coreProperties>
</file>